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4E993-D285-45D2-AA16-5C0FB0F7AA7C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9AB55-2BDD-4262-928E-ECD1EF1E9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Nature of urban space transformed into orderly, safe, and deliberate areas; sanitized</a:t>
            </a:r>
            <a:r>
              <a:rPr lang="en-US" baseline="0" dirty="0" smtClean="0"/>
              <a:t> facades;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9AB55-2BDD-4262-928E-ECD1EF1E9C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D10B55-25DA-4B7B-BFAD-9203C85B6609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ECB8D5-2534-4436-B284-B8D75C44D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Invitation to Urban Studies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Cities for Fun and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Growth industry private consulting companies specializing engineering financially successful festivals; behind expression of solidarity and tradition are promoters doing business (25) </a:t>
            </a:r>
            <a:r>
              <a:rPr lang="en-US" i="1" dirty="0" err="1" smtClean="0"/>
              <a:t>theming</a:t>
            </a:r>
            <a:r>
              <a:rPr lang="en-US" i="1" dirty="0" smtClean="0"/>
              <a:t> of contemporary urban spaces promoting tourism   leading to </a:t>
            </a:r>
            <a:r>
              <a:rPr lang="en-US" dirty="0" smtClean="0"/>
              <a:t>constantly improving level of facilities, amenities, and services; cities underwriting costs of stadiums, festival themed malls, convention centers (27)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Reengineering Urban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of development are doing urban sociology; applied sociology; modifying urban environments produce particular perceptions/ behaviors compatible with profit motive; </a:t>
            </a:r>
          </a:p>
          <a:p>
            <a:r>
              <a:rPr lang="en-US" i="1" dirty="0" err="1" smtClean="0"/>
              <a:t>Faciliating</a:t>
            </a:r>
            <a:r>
              <a:rPr lang="en-US" i="1" dirty="0" smtClean="0"/>
              <a:t> recreational behavior </a:t>
            </a:r>
            <a:r>
              <a:rPr lang="en-US" dirty="0" smtClean="0"/>
              <a:t>or </a:t>
            </a:r>
            <a:r>
              <a:rPr lang="en-US" i="1" dirty="0" smtClean="0"/>
              <a:t>shaking down the suckers  </a:t>
            </a:r>
            <a:r>
              <a:rPr lang="en-US" dirty="0" smtClean="0"/>
              <a:t>Disney and the </a:t>
            </a:r>
            <a:r>
              <a:rPr lang="en-US" i="1" dirty="0" smtClean="0"/>
              <a:t>sanitation of experience  making public spaces safe and predictable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Cities and Political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Offering natural setting dramatic political expression; providing large #s of people that can be mobilized; </a:t>
            </a:r>
            <a:r>
              <a:rPr lang="en-US" i="1" dirty="0" smtClean="0"/>
              <a:t>providing critical mass</a:t>
            </a:r>
            <a:r>
              <a:rPr lang="en-US" dirty="0" smtClean="0"/>
              <a:t>; containing large numbers of poor and minorities; confrontations between law enforcement, poor and minorities; streets and public squares provide setting for </a:t>
            </a:r>
            <a:r>
              <a:rPr lang="en-US" i="1" dirty="0" smtClean="0"/>
              <a:t>massing of human energies</a:t>
            </a:r>
            <a:r>
              <a:rPr lang="en-US" dirty="0" smtClean="0"/>
              <a:t> e.g. Stonewall defiance against suppressed right to gay sexual identity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Conceptual Challenges Understanding Urban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Urban is sociological variable affecting people systematic/identifiable ways; </a:t>
            </a:r>
          </a:p>
          <a:p>
            <a:r>
              <a:rPr lang="en-US" dirty="0" smtClean="0"/>
              <a:t>Urban sociology scientific study seeking to discover systematic causes and effects; </a:t>
            </a:r>
          </a:p>
          <a:p>
            <a:r>
              <a:rPr lang="en-US" dirty="0" smtClean="0"/>
              <a:t>Urban sociology has difficulty defining what is meant by </a:t>
            </a:r>
            <a:r>
              <a:rPr lang="en-US" i="1" dirty="0" smtClean="0"/>
              <a:t>urban ; </a:t>
            </a:r>
          </a:p>
          <a:p>
            <a:r>
              <a:rPr lang="en-US" dirty="0" smtClean="0"/>
              <a:t>Going to study city- matrix of structures and activities comprising largest, most complex social organizational forms;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Kinds of organizations: Enacted and </a:t>
            </a:r>
            <a:r>
              <a:rPr lang="en-US" dirty="0" err="1" smtClean="0"/>
              <a:t>Crescive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Enacted- planned as a unit from beginning, changes are deliberate and planned out; </a:t>
            </a:r>
          </a:p>
          <a:p>
            <a:r>
              <a:rPr lang="en-US" dirty="0" err="1" smtClean="0"/>
              <a:t>Crescive</a:t>
            </a:r>
            <a:r>
              <a:rPr lang="en-US" dirty="0" smtClean="0"/>
              <a:t>- elements emerge gradually, interrelationships not due to formal deliberation but spontaneous </a:t>
            </a:r>
            <a:r>
              <a:rPr lang="en-US" dirty="0" err="1" smtClean="0"/>
              <a:t>accomodations</a:t>
            </a:r>
            <a:r>
              <a:rPr lang="en-US" dirty="0" smtClean="0"/>
              <a:t> among different parts; </a:t>
            </a:r>
          </a:p>
          <a:p>
            <a:r>
              <a:rPr lang="en-US" dirty="0" smtClean="0"/>
              <a:t>Ecology- refers to natural order worked out over time by individuals; variety of life forms use same environment in mutual ways;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7620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Challenge of understanding informal structure of cities  fact that urban areas lack physical or spatial closure;  </a:t>
            </a:r>
            <a:r>
              <a:rPr lang="en-US" sz="3200" i="1" dirty="0" smtClean="0"/>
              <a:t>we have not reached limits of urban influence when we can no longer see city skyline on horizon</a:t>
            </a:r>
            <a:r>
              <a:rPr lang="en-US" sz="3200" dirty="0" smtClean="0"/>
              <a:t>; </a:t>
            </a:r>
          </a:p>
          <a:p>
            <a:endParaRPr lang="en-US" sz="3200" dirty="0" smtClean="0"/>
          </a:p>
          <a:p>
            <a:r>
              <a:rPr lang="en-US" sz="3200" dirty="0" smtClean="0"/>
              <a:t>Another </a:t>
            </a:r>
            <a:r>
              <a:rPr lang="en-US" sz="3200" dirty="0" smtClean="0"/>
              <a:t>challenge: </a:t>
            </a:r>
            <a:r>
              <a:rPr lang="en-US" sz="3200" dirty="0" smtClean="0"/>
              <a:t>cities and nature of urban life vary among societies; Urban places look and operate differently within same society at different pts of time;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Experiencing Urban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Public spaces- there is need to reach back into store of knowledge- of public or </a:t>
            </a:r>
            <a:r>
              <a:rPr lang="en-US" dirty="0" err="1" smtClean="0"/>
              <a:t>streetlore</a:t>
            </a:r>
            <a:r>
              <a:rPr lang="en-US" dirty="0" smtClean="0"/>
              <a:t>-about how to move through crowds, what seat to choose on bar or bus, how not to draw unwanted attention, conducting yourself while standing in lines; </a:t>
            </a:r>
          </a:p>
          <a:p>
            <a:r>
              <a:rPr lang="en-US" dirty="0" smtClean="0"/>
              <a:t>Cities as Culture- Cultural influences in city communicated to rest of society; </a:t>
            </a:r>
            <a:r>
              <a:rPr lang="en-US" dirty="0" smtClean="0"/>
              <a:t>high culture as representing “true” cultural expression of city;</a:t>
            </a:r>
            <a:endParaRPr lang="en-US" dirty="0" smtClean="0"/>
          </a:p>
          <a:p>
            <a:r>
              <a:rPr lang="en-US" dirty="0" smtClean="0"/>
              <a:t>What do cities symbolize? City as dangerous place; high visibility of minorities and immigrant groups; cultural transitions, immigrant groups make peace with host society; transforming neighborhoods and streets;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cities symbolize?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Prejudice and discrimination leading to exclusion; </a:t>
            </a:r>
          </a:p>
          <a:p>
            <a:r>
              <a:rPr lang="en-US" sz="2800" i="1" dirty="0" smtClean="0"/>
              <a:t>Going private- </a:t>
            </a:r>
            <a:r>
              <a:rPr lang="en-US" sz="2800" dirty="0" smtClean="0"/>
              <a:t>public places-parks, squares, bear logos of corporate sponsors; bringing unpredictability of urban environment under control;  e.g. surveillance of homeless, street kids, punks;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Structuring Personal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Structural elements channel perception and movement; </a:t>
            </a:r>
          </a:p>
          <a:p>
            <a:r>
              <a:rPr lang="en-US" dirty="0" smtClean="0"/>
              <a:t>Lynch(1960) identified five elements: paths, edges, districts, nodes, and landmarks; </a:t>
            </a:r>
          </a:p>
          <a:p>
            <a:r>
              <a:rPr lang="en-US" dirty="0" smtClean="0"/>
              <a:t>Paths- directs people travel in moving; </a:t>
            </a:r>
          </a:p>
          <a:p>
            <a:r>
              <a:rPr lang="en-US" dirty="0" smtClean="0"/>
              <a:t>Edges- barriers hemming in movement</a:t>
            </a:r>
          </a:p>
          <a:p>
            <a:r>
              <a:rPr lang="en-US" dirty="0" smtClean="0"/>
              <a:t>Districts- large areas having cohesive quality; e.g. Chinatown in SF; </a:t>
            </a:r>
          </a:p>
          <a:p>
            <a:r>
              <a:rPr lang="en-US" dirty="0" smtClean="0"/>
              <a:t>Nodes- smaller public places, junctions, turning pts,  traffic circles, squares; </a:t>
            </a:r>
          </a:p>
          <a:p>
            <a:r>
              <a:rPr lang="en-US" dirty="0" smtClean="0"/>
              <a:t>Landmarks- outstanding feature of cityscape; anchor individual’s mental map; people usually pass them rather than entering; (12)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Whyte(1988) How welcoming is our public space?  People are drawn to other people and to crowds; obstructed pedestrians squeezing past are polite and unruffled (13) Crowded sidewalk “</a:t>
            </a:r>
            <a:r>
              <a:rPr lang="en-US" dirty="0" err="1" smtClean="0"/>
              <a:t>schmoozers</a:t>
            </a:r>
            <a:r>
              <a:rPr lang="en-US" dirty="0" smtClean="0"/>
              <a:t>” natural habitat; engineering of microenvironments important in whether space is seen as welcoming; </a:t>
            </a:r>
          </a:p>
          <a:p>
            <a:r>
              <a:rPr lang="en-US" dirty="0" smtClean="0"/>
              <a:t>Low ledges along buildings designed to discourage sitting intended to keep people moving; </a:t>
            </a:r>
          </a:p>
          <a:p>
            <a:r>
              <a:rPr lang="en-US" dirty="0" smtClean="0"/>
              <a:t>Food, sound of falling water, shade in summer and sunlight in winter  will comfort them;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smtClean="0"/>
              <a:t>Urban environments shape social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Management of Public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Lofland</a:t>
            </a:r>
            <a:r>
              <a:rPr lang="en-US" dirty="0" smtClean="0"/>
              <a:t>(1985) people </a:t>
            </a:r>
            <a:r>
              <a:rPr lang="en-US" i="1" dirty="0" smtClean="0"/>
              <a:t>taking matters into own hands</a:t>
            </a:r>
            <a:r>
              <a:rPr lang="en-US" dirty="0" smtClean="0"/>
              <a:t>  </a:t>
            </a:r>
            <a:r>
              <a:rPr lang="en-US" i="1" dirty="0" smtClean="0"/>
              <a:t>making public space their own</a:t>
            </a:r>
            <a:endParaRPr lang="en-US" dirty="0" smtClean="0"/>
          </a:p>
          <a:p>
            <a:r>
              <a:rPr lang="en-US" dirty="0" smtClean="0"/>
              <a:t>Passing from status of regular “customer” to “patron”   to “resident” recognizable fixture in minds of others; “colonized the territory” a semi-privatized realm; </a:t>
            </a:r>
          </a:p>
          <a:p>
            <a:r>
              <a:rPr lang="en-US" dirty="0" smtClean="0"/>
              <a:t>Envelope- layer(s) of attitude, demeanor, and details of performance; other public actors where individual operates </a:t>
            </a:r>
            <a:r>
              <a:rPr lang="en-US" i="1" dirty="0" smtClean="0"/>
              <a:t>threatening to envelope one’s envelope  </a:t>
            </a:r>
            <a:r>
              <a:rPr lang="en-US" dirty="0" smtClean="0"/>
              <a:t>urban public space rich in situated energies;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2328</TotalTime>
  <Words>799</Words>
  <Application>Microsoft Office PowerPoint</Application>
  <PresentationFormat>On-screen Show (4:3)</PresentationFormat>
  <Paragraphs>47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Ch. 1 </vt:lpstr>
      <vt:lpstr>Conceptual Challenges Understanding Urban Space</vt:lpstr>
      <vt:lpstr>Two Kinds of organizations: Enacted and Crescive</vt:lpstr>
      <vt:lpstr>Slide 4</vt:lpstr>
      <vt:lpstr>Experiencing Urban Space</vt:lpstr>
      <vt:lpstr>What do cities symbolize? Cont…</vt:lpstr>
      <vt:lpstr>Structuring Personal Experience</vt:lpstr>
      <vt:lpstr>Micro Order</vt:lpstr>
      <vt:lpstr>Personal Management of Public Experience</vt:lpstr>
      <vt:lpstr>Cities for Fun and Profit</vt:lpstr>
      <vt:lpstr>Reengineering Urban Space</vt:lpstr>
      <vt:lpstr>Cities and Political Expression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</dc:title>
  <dc:creator>Owner</dc:creator>
  <cp:lastModifiedBy>Owner</cp:lastModifiedBy>
  <cp:revision>56</cp:revision>
  <dcterms:created xsi:type="dcterms:W3CDTF">2011-08-18T15:26:09Z</dcterms:created>
  <dcterms:modified xsi:type="dcterms:W3CDTF">2011-08-30T15:06:47Z</dcterms:modified>
</cp:coreProperties>
</file>